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.svg" ContentType="image/svg+xml"/>
  <Override PartName="/ppt/media/image5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6" r:id="rId3"/>
    <p:sldId id="292" r:id="rId4"/>
    <p:sldId id="475" r:id="rId6"/>
    <p:sldId id="480" r:id="rId7"/>
    <p:sldId id="476" r:id="rId8"/>
    <p:sldId id="484" r:id="rId9"/>
    <p:sldId id="256" r:id="rId10"/>
    <p:sldId id="481" r:id="rId11"/>
    <p:sldId id="487" r:id="rId12"/>
    <p:sldId id="488" r:id="rId13"/>
    <p:sldId id="485" r:id="rId14"/>
    <p:sldId id="489" r:id="rId15"/>
    <p:sldId id="544" r:id="rId16"/>
    <p:sldId id="543" r:id="rId17"/>
    <p:sldId id="541" r:id="rId18"/>
    <p:sldId id="534" r:id="rId19"/>
    <p:sldId id="486" r:id="rId20"/>
    <p:sldId id="542" r:id="rId21"/>
    <p:sldId id="545" r:id="rId22"/>
    <p:sldId id="546" r:id="rId23"/>
    <p:sldId id="547" r:id="rId24"/>
    <p:sldId id="548" r:id="rId25"/>
    <p:sldId id="540" r:id="rId26"/>
    <p:sldId id="549" r:id="rId27"/>
    <p:sldId id="269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33" y="45"/>
      </p:cViewPr>
      <p:guideLst>
        <p:guide orient="horz" pos="214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2" Type="http://schemas.openxmlformats.org/officeDocument/2006/relationships/tags" Target="tags/tag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08E4E-F460-466B-B73A-5A83C7C896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F3F78-952D-4B5E-A7AA-62998D81772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F3F78-952D-4B5E-A7AA-62998D8177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F3F78-952D-4B5E-A7AA-62998D8177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0BD3B-F973-46A1-AAF4-FA389B44AD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CE0E8-6887-4997-8453-B828255BFB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2.sv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3" Type="http://schemas.openxmlformats.org/officeDocument/2006/relationships/image" Target="../media/image8.sv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9" Type="http://schemas.openxmlformats.org/officeDocument/2006/relationships/image" Target="../media/image24.svg"/><Relationship Id="rId18" Type="http://schemas.openxmlformats.org/officeDocument/2006/relationships/image" Target="../media/image23.png"/><Relationship Id="rId17" Type="http://schemas.openxmlformats.org/officeDocument/2006/relationships/image" Target="../media/image22.svg"/><Relationship Id="rId16" Type="http://schemas.openxmlformats.org/officeDocument/2006/relationships/image" Target="../media/image21.png"/><Relationship Id="rId15" Type="http://schemas.openxmlformats.org/officeDocument/2006/relationships/image" Target="../media/image20.svg"/><Relationship Id="rId14" Type="http://schemas.openxmlformats.org/officeDocument/2006/relationships/image" Target="../media/image19.png"/><Relationship Id="rId13" Type="http://schemas.openxmlformats.org/officeDocument/2006/relationships/image" Target="../media/image18.svg"/><Relationship Id="rId12" Type="http://schemas.openxmlformats.org/officeDocument/2006/relationships/image" Target="../media/image17.png"/><Relationship Id="rId11" Type="http://schemas.openxmlformats.org/officeDocument/2006/relationships/image" Target="../media/image16.svg"/><Relationship Id="rId10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2.jpeg"/><Relationship Id="rId7" Type="http://schemas.openxmlformats.org/officeDocument/2006/relationships/image" Target="../media/image31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svg"/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2.jpeg"/><Relationship Id="rId7" Type="http://schemas.openxmlformats.org/officeDocument/2006/relationships/image" Target="../media/image35.jpeg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28.svg"/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9.jpeg"/><Relationship Id="rId7" Type="http://schemas.openxmlformats.org/officeDocument/2006/relationships/image" Target="../media/image38.jpeg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28.svg"/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32.jpeg"/><Relationship Id="rId1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7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5" b="21787"/>
          <a:stretch>
            <a:fillRect/>
          </a:stretch>
        </p:blipFill>
        <p:spPr>
          <a:xfrm>
            <a:off x="0" y="0"/>
            <a:ext cx="12192000" cy="569626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72038" y="0"/>
            <a:ext cx="12536075" cy="6798039"/>
          </a:xfrm>
          <a:prstGeom prst="rect">
            <a:avLst/>
          </a:prstGeom>
          <a:gradFill>
            <a:gsLst>
              <a:gs pos="66000">
                <a:schemeClr val="accent5">
                  <a:lumMod val="75000"/>
                  <a:alpha val="22000"/>
                </a:schemeClr>
              </a:gs>
              <a:gs pos="0">
                <a:schemeClr val="accent5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波形 6"/>
          <p:cNvSpPr/>
          <p:nvPr/>
        </p:nvSpPr>
        <p:spPr>
          <a:xfrm flipH="1">
            <a:off x="-172038" y="4655749"/>
            <a:ext cx="12371422" cy="2475113"/>
          </a:xfrm>
          <a:prstGeom prst="wave">
            <a:avLst>
              <a:gd name="adj1" fmla="val 17378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波形 3"/>
          <p:cNvSpPr/>
          <p:nvPr/>
        </p:nvSpPr>
        <p:spPr>
          <a:xfrm flipH="1">
            <a:off x="-172038" y="3873691"/>
            <a:ext cx="12364038" cy="2282363"/>
          </a:xfrm>
          <a:prstGeom prst="wave">
            <a:avLst>
              <a:gd name="adj1" fmla="val 1737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90747" y="1635721"/>
            <a:ext cx="9589209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spc="1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道闸雷达基础知识及调试</a:t>
            </a:r>
            <a:endParaRPr lang="zh-CN" altLang="en-US" sz="5400" b="1" spc="1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r="23000"/>
          <a:stretch>
            <a:fillRect/>
          </a:stretch>
        </p:blipFill>
        <p:spPr>
          <a:xfrm>
            <a:off x="0" y="0"/>
            <a:ext cx="5256212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126364" y="1038933"/>
            <a:ext cx="7798014" cy="55088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5312616" cy="6858000"/>
          </a:xfrm>
          <a:prstGeom prst="rect">
            <a:avLst/>
          </a:prstGeom>
          <a:gradFill>
            <a:gsLst>
              <a:gs pos="66000">
                <a:schemeClr val="accent5">
                  <a:lumMod val="75000"/>
                  <a:alpha val="22000"/>
                </a:schemeClr>
              </a:gs>
              <a:gs pos="0">
                <a:schemeClr val="accent5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7194143" y="1555517"/>
            <a:ext cx="4548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rgbClr val="3378B5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毫米波雷达基础知识</a:t>
            </a:r>
            <a:endParaRPr lang="zh-CN" altLang="en-US" sz="3200" b="1" spc="600" dirty="0">
              <a:solidFill>
                <a:srgbClr val="3378B5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94143" y="2647483"/>
            <a:ext cx="4130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rgbClr val="3378B5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道闸雷达的功能</a:t>
            </a:r>
            <a:endParaRPr lang="zh-CN" altLang="en-US" sz="3200" b="1" spc="600" dirty="0">
              <a:solidFill>
                <a:srgbClr val="3378B5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94143" y="3824154"/>
            <a:ext cx="3771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rgbClr val="3378B5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安装作业规范</a:t>
            </a:r>
            <a:endParaRPr lang="zh-CN" altLang="en-US" sz="3200" b="1" spc="600" dirty="0">
              <a:solidFill>
                <a:srgbClr val="3378B5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9650" y="4928445"/>
            <a:ext cx="93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 spc="300" dirty="0">
                <a:solidFill>
                  <a:srgbClr val="3378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3600" b="1" i="1" spc="300" dirty="0">
              <a:solidFill>
                <a:srgbClr val="3378B5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94143" y="4959223"/>
            <a:ext cx="4548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rgbClr val="3378B5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参数设置规范及调试</a:t>
            </a:r>
            <a:endParaRPr lang="en-US" altLang="zh-CN" sz="3200" b="1" spc="600" dirty="0">
              <a:solidFill>
                <a:srgbClr val="3378B5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19650" y="3793376"/>
            <a:ext cx="93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 spc="300" dirty="0">
                <a:solidFill>
                  <a:srgbClr val="3378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3600" b="1" i="1" spc="300" dirty="0">
              <a:solidFill>
                <a:srgbClr val="3378B5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9650" y="2647483"/>
            <a:ext cx="93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 spc="300" dirty="0">
                <a:solidFill>
                  <a:srgbClr val="3378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3600" b="1" i="1" spc="300" dirty="0">
              <a:solidFill>
                <a:srgbClr val="3378B5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19650" y="1524739"/>
            <a:ext cx="93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 spc="300" dirty="0">
                <a:solidFill>
                  <a:srgbClr val="3378B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3600" b="1" i="1" spc="300" dirty="0">
              <a:solidFill>
                <a:srgbClr val="3378B5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062565" y="1503667"/>
            <a:ext cx="688475" cy="68847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5062565" y="2626411"/>
            <a:ext cx="688475" cy="68847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5062565" y="3772304"/>
            <a:ext cx="688475" cy="68847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>
            <a:off x="5062565" y="4907373"/>
            <a:ext cx="688475" cy="68847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563326" y="2333829"/>
            <a:ext cx="975388" cy="219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</a:rPr>
              <a:t>目   录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5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08579" y="4396071"/>
            <a:ext cx="2374842" cy="22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Job Performance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形 16" descr="饼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6000" y="1732927"/>
            <a:ext cx="144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56391" y="2524359"/>
            <a:ext cx="6626649" cy="193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/>
              <a:t>01</a:t>
            </a:r>
            <a:r>
              <a:rPr lang="zh-CN" altLang="en-US" sz="4400" b="1" dirty="0"/>
              <a:t>：毫米波雷达基础知识</a:t>
            </a:r>
            <a:endParaRPr lang="zh-CN" altLang="en-US" sz="4400" b="1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700891" y="107206"/>
            <a:ext cx="3158507" cy="817186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3" name="平行四边形 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" name="平行四边形 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109857" y="195923"/>
            <a:ext cx="2371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毫米波道闸雷达与普通地感原理比对</a:t>
            </a:r>
            <a:endParaRPr lang="zh-CN" altLang="en-US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6255" y="1447799"/>
            <a:ext cx="4632545" cy="4977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OPPOSans B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92310" y="1729393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78B5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毫米波道闸雷达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3378B5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523202" y="2250860"/>
            <a:ext cx="96838" cy="0"/>
          </a:xfrm>
          <a:prstGeom prst="line">
            <a:avLst/>
          </a:prstGeom>
          <a:ln w="25400">
            <a:solidFill>
              <a:srgbClr val="3378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>
            <a:off x="1392310" y="2254393"/>
            <a:ext cx="3210170" cy="45719"/>
          </a:xfrm>
          <a:custGeom>
            <a:avLst/>
            <a:gdLst>
              <a:gd name="connsiteX0" fmla="*/ 0 w 2400300"/>
              <a:gd name="connsiteY0" fmla="*/ 0 h 0"/>
              <a:gd name="connsiteX1" fmla="*/ 2400300 w 2400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0300">
                <a:moveTo>
                  <a:pt x="0" y="0"/>
                </a:moveTo>
                <a:lnTo>
                  <a:pt x="2400300" y="0"/>
                </a:lnTo>
              </a:path>
            </a:pathLst>
          </a:custGeom>
          <a:noFill/>
          <a:ln w="3175">
            <a:solidFill>
              <a:srgbClr val="337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OPPOSans B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68855" y="1447799"/>
            <a:ext cx="4632545" cy="4977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OPPOSans B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18409" y="1729393"/>
            <a:ext cx="2377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3378B5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dirty="0"/>
              <a:t>普通地感线圈</a:t>
            </a:r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10085802" y="2250860"/>
            <a:ext cx="96838" cy="0"/>
          </a:xfrm>
          <a:prstGeom prst="line">
            <a:avLst/>
          </a:prstGeom>
          <a:ln w="25400">
            <a:solidFill>
              <a:srgbClr val="3378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: 形状 16"/>
          <p:cNvSpPr/>
          <p:nvPr/>
        </p:nvSpPr>
        <p:spPr>
          <a:xfrm>
            <a:off x="6954910" y="2254393"/>
            <a:ext cx="3210170" cy="45719"/>
          </a:xfrm>
          <a:custGeom>
            <a:avLst/>
            <a:gdLst>
              <a:gd name="connsiteX0" fmla="*/ 0 w 2400300"/>
              <a:gd name="connsiteY0" fmla="*/ 0 h 0"/>
              <a:gd name="connsiteX1" fmla="*/ 2400300 w 2400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0300">
                <a:moveTo>
                  <a:pt x="0" y="0"/>
                </a:moveTo>
                <a:lnTo>
                  <a:pt x="2400300" y="0"/>
                </a:lnTo>
              </a:path>
            </a:pathLst>
          </a:custGeom>
          <a:noFill/>
          <a:ln w="3175">
            <a:solidFill>
              <a:srgbClr val="3378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OPPOSans B"/>
              <a:cs typeface="+mn-cs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6697606" y="2254393"/>
            <a:ext cx="4375042" cy="4124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地感线圈车辆检测器，是一种基于电磁感应原理的车辆检测器。它通常在同一车道的道路路基下埋设环形线圈，通以一定工作电流，作为传感器。当车辆通过该线圈或者停在该线圈上时，车辆本身上的铁质将会改变线圈内的磁通，引起线圈回路电感量的变化，检测器通过检测该电感量的变化来判断通行车辆状态。电感变化量的检测方法一般有两种：一种是利用相位锁存器和相位比较器，对相位的变化进行检测；另一种是利用环形线圈构成的耦合电路对其振荡频率进行检测</a:t>
            </a:r>
            <a:endParaRPr lang="zh-CN" altLang="en-US" dirty="0"/>
          </a:p>
        </p:txBody>
      </p:sp>
      <p:sp>
        <p:nvSpPr>
          <p:cNvPr id="9" name="矩形: 圆角 8"/>
          <p:cNvSpPr/>
          <p:nvPr/>
        </p:nvSpPr>
        <p:spPr>
          <a:xfrm>
            <a:off x="990599" y="2254393"/>
            <a:ext cx="4541935" cy="4124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所谓的毫米波是无线电波中的一段，我们把波长为</a:t>
            </a:r>
            <a:r>
              <a:rPr lang="en-US" altLang="zh-CN" sz="1200" dirty="0"/>
              <a:t>1</a:t>
            </a:r>
            <a:r>
              <a:rPr lang="zh-CN" altLang="en-US" sz="1200" dirty="0"/>
              <a:t>～</a:t>
            </a:r>
            <a:r>
              <a:rPr lang="en-US" altLang="zh-CN" sz="1200" dirty="0"/>
              <a:t>10</a:t>
            </a:r>
            <a:r>
              <a:rPr lang="zh-CN" altLang="en-US" sz="1200" dirty="0"/>
              <a:t>毫米的电磁波称毫米波，它位于微波与远红外波相交叠的波长范围，因而兼有两种波谱的特点。毫米波的理论和技术分别是微波向高频的延伸和光波向低频的发展。</a:t>
            </a:r>
            <a:endParaRPr lang="zh-CN" altLang="en-US" sz="1200" dirty="0"/>
          </a:p>
          <a:p>
            <a:pPr algn="ctr"/>
            <a:endParaRPr lang="zh-CN" altLang="en-US" sz="1200" dirty="0"/>
          </a:p>
          <a:p>
            <a:pPr algn="ctr"/>
            <a:r>
              <a:rPr lang="zh-CN" altLang="en-US" sz="1200" dirty="0"/>
              <a:t>所谓的毫米波雷达，就是指工作频段在毫米波频段的雷达，测距原理跟一般雷达一样，也就是把无线电波</a:t>
            </a:r>
            <a:r>
              <a:rPr lang="en-US" altLang="zh-CN" sz="1200" dirty="0"/>
              <a:t>(</a:t>
            </a:r>
            <a:r>
              <a:rPr lang="zh-CN" altLang="en-US" sz="1200" dirty="0"/>
              <a:t>雷达波</a:t>
            </a:r>
            <a:r>
              <a:rPr lang="en-US" altLang="zh-CN" sz="1200" dirty="0"/>
              <a:t>)</a:t>
            </a:r>
            <a:r>
              <a:rPr lang="zh-CN" altLang="en-US" sz="1200" dirty="0"/>
              <a:t>发出去，然后接收回波，根据收发之间的时间差测得目标的位置数据。毫米波雷达就是这个无线电波的频率是毫米波频段</a:t>
            </a:r>
            <a:endParaRPr lang="zh-CN" altLang="en-US" sz="1200" dirty="0"/>
          </a:p>
          <a:p>
            <a:pPr algn="ctr"/>
            <a:endParaRPr lang="zh-CN" altLang="en-US" sz="1200" dirty="0"/>
          </a:p>
          <a:p>
            <a:pPr algn="ctr"/>
            <a:r>
              <a:rPr lang="zh-CN" altLang="en-US" sz="1200" dirty="0"/>
              <a:t>由于毫米波的波长介于厘米波和光波之间，因此毫米波兼有微波制导和光电制导的优点。同厘米波导引头相比，毫米波导引头具有体积小、质量轻和空间分辨率高的特点。与红外、激光、视频等光学导引头相比，毫米波导引头穿透雾、烟、灰尘的能力强，具有全天候</a:t>
            </a:r>
            <a:r>
              <a:rPr lang="en-US" altLang="zh-CN" sz="1200" dirty="0"/>
              <a:t>(</a:t>
            </a:r>
            <a:r>
              <a:rPr lang="zh-CN" altLang="en-US" sz="1200" dirty="0"/>
              <a:t>大雨天除外</a:t>
            </a:r>
            <a:r>
              <a:rPr lang="en-US" altLang="zh-CN" sz="1200" dirty="0"/>
              <a:t>)</a:t>
            </a:r>
            <a:r>
              <a:rPr lang="zh-CN" altLang="en-US" sz="1200" dirty="0"/>
              <a:t>全天时的特点。另外，毫米波导引头的抗干扰、反隐身能力也优于其他微波导引头</a:t>
            </a:r>
            <a:r>
              <a:rPr lang="zh-CN" altLang="en-US" dirty="0"/>
              <a:t>。</a:t>
            </a:r>
            <a:endParaRPr lang="zh-CN" altLang="en-US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3" grpId="0" animBg="1"/>
      <p:bldP spid="14" grpId="0" animBg="1"/>
      <p:bldP spid="15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714793" y="3552330"/>
            <a:ext cx="2762416" cy="1084668"/>
            <a:chOff x="4885529" y="3666665"/>
            <a:chExt cx="2277545" cy="836958"/>
          </a:xfrm>
        </p:grpSpPr>
        <p:sp>
          <p:nvSpPr>
            <p:cNvPr id="11" name="矩形 10"/>
            <p:cNvSpPr/>
            <p:nvPr/>
          </p:nvSpPr>
          <p:spPr>
            <a:xfrm flipH="1">
              <a:off x="4885529" y="3666665"/>
              <a:ext cx="2277545" cy="3883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b="1" spc="6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点经验</a:t>
              </a:r>
              <a:endParaRPr lang="zh-CN" altLang="en-US" sz="4000" b="1" spc="6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flipH="1">
              <a:off x="4885529" y="4317719"/>
              <a:ext cx="2277545" cy="1859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Highlight experience</a:t>
              </a:r>
              <a:endPara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图形 20" descr="灯泡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6000" y="1945349"/>
            <a:ext cx="1440000" cy="144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006" y="1169125"/>
            <a:ext cx="4835550" cy="5001867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08579" y="4396071"/>
            <a:ext cx="2374842" cy="22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Job Performance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形 16" descr="饼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6000" y="1732927"/>
            <a:ext cx="144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72253" y="2746031"/>
            <a:ext cx="6626649" cy="193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4400" b="1" dirty="0"/>
              <a:t>02</a:t>
            </a:r>
            <a:r>
              <a:rPr lang="zh-CN" altLang="en-US" sz="4400" b="1" dirty="0"/>
              <a:t>：道闸雷达的功能</a:t>
            </a:r>
            <a:endParaRPr lang="zh-CN" altLang="en-US" sz="4400" b="1" dirty="0"/>
          </a:p>
          <a:p>
            <a:pPr algn="ctr"/>
            <a:endParaRPr lang="zh-CN" altLang="en-US" sz="4400" b="1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" t="-912" r="-4703" b="48138"/>
          <a:stretch>
            <a:fillRect/>
          </a:stretch>
        </p:blipFill>
        <p:spPr>
          <a:xfrm>
            <a:off x="8255" y="2408506"/>
            <a:ext cx="12785850" cy="5220043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8255" y="692954"/>
            <a:ext cx="12189109" cy="6948471"/>
          </a:xfrm>
          <a:prstGeom prst="rect">
            <a:avLst/>
          </a:prstGeom>
          <a:gradFill>
            <a:gsLst>
              <a:gs pos="0">
                <a:schemeClr val="bg1">
                  <a:alpha val="68000"/>
                </a:schemeClr>
              </a:gs>
              <a:gs pos="100000">
                <a:schemeClr val="bg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/>
        </p:nvSpPr>
        <p:spPr>
          <a:xfrm>
            <a:off x="-719332" y="103089"/>
            <a:ext cx="12919588" cy="4533150"/>
          </a:xfrm>
          <a:custGeom>
            <a:avLst/>
            <a:gdLst>
              <a:gd name="connsiteX0" fmla="*/ 0 w 12192000"/>
              <a:gd name="connsiteY0" fmla="*/ 0 h 4533150"/>
              <a:gd name="connsiteX1" fmla="*/ 12192000 w 12192000"/>
              <a:gd name="connsiteY1" fmla="*/ 0 h 4533150"/>
              <a:gd name="connsiteX2" fmla="*/ 12192000 w 12192000"/>
              <a:gd name="connsiteY2" fmla="*/ 2363035 h 4533150"/>
              <a:gd name="connsiteX3" fmla="*/ 8567445 w 12192000"/>
              <a:gd name="connsiteY3" fmla="*/ 3017015 h 4533150"/>
              <a:gd name="connsiteX4" fmla="*/ 8330877 w 12192000"/>
              <a:gd name="connsiteY4" fmla="*/ 3012672 h 4533150"/>
              <a:gd name="connsiteX5" fmla="*/ 4120784 w 12192000"/>
              <a:gd name="connsiteY5" fmla="*/ 2961826 h 4533150"/>
              <a:gd name="connsiteX6" fmla="*/ 1682668 w 12192000"/>
              <a:gd name="connsiteY6" fmla="*/ 3718910 h 4533150"/>
              <a:gd name="connsiteX7" fmla="*/ 20553 w 12192000"/>
              <a:gd name="connsiteY7" fmla="*/ 4523782 h 4533150"/>
              <a:gd name="connsiteX8" fmla="*/ 0 w 12192000"/>
              <a:gd name="connsiteY8" fmla="*/ 4533150 h 4533150"/>
              <a:gd name="connsiteX9" fmla="*/ 0 w 12192000"/>
              <a:gd name="connsiteY9" fmla="*/ 0 h 4533150"/>
              <a:gd name="connsiteX0-1" fmla="*/ 0 w 12192000"/>
              <a:gd name="connsiteY0-2" fmla="*/ 0 h 4533150"/>
              <a:gd name="connsiteX1-3" fmla="*/ 12192000 w 12192000"/>
              <a:gd name="connsiteY1-4" fmla="*/ 0 h 4533150"/>
              <a:gd name="connsiteX2-5" fmla="*/ 12192000 w 12192000"/>
              <a:gd name="connsiteY2-6" fmla="*/ 2363035 h 4533150"/>
              <a:gd name="connsiteX3-7" fmla="*/ 8567445 w 12192000"/>
              <a:gd name="connsiteY3-8" fmla="*/ 3017015 h 4533150"/>
              <a:gd name="connsiteX4-9" fmla="*/ 8497890 w 12192000"/>
              <a:gd name="connsiteY4-10" fmla="*/ 3258479 h 4533150"/>
              <a:gd name="connsiteX5-11" fmla="*/ 4120784 w 12192000"/>
              <a:gd name="connsiteY5-12" fmla="*/ 2961826 h 4533150"/>
              <a:gd name="connsiteX6-13" fmla="*/ 1682668 w 12192000"/>
              <a:gd name="connsiteY6-14" fmla="*/ 3718910 h 4533150"/>
              <a:gd name="connsiteX7-15" fmla="*/ 20553 w 12192000"/>
              <a:gd name="connsiteY7-16" fmla="*/ 4523782 h 4533150"/>
              <a:gd name="connsiteX8-17" fmla="*/ 0 w 12192000"/>
              <a:gd name="connsiteY8-18" fmla="*/ 4533150 h 4533150"/>
              <a:gd name="connsiteX9-19" fmla="*/ 0 w 12192000"/>
              <a:gd name="connsiteY9-20" fmla="*/ 0 h 4533150"/>
              <a:gd name="connsiteX0-21" fmla="*/ 0 w 12192000"/>
              <a:gd name="connsiteY0-22" fmla="*/ 0 h 4533150"/>
              <a:gd name="connsiteX1-23" fmla="*/ 12192000 w 12192000"/>
              <a:gd name="connsiteY1-24" fmla="*/ 0 h 4533150"/>
              <a:gd name="connsiteX2-25" fmla="*/ 12192000 w 12192000"/>
              <a:gd name="connsiteY2-26" fmla="*/ 2363035 h 4533150"/>
              <a:gd name="connsiteX3-27" fmla="*/ 9940669 w 12192000"/>
              <a:gd name="connsiteY3-28" fmla="*/ 3105506 h 4533150"/>
              <a:gd name="connsiteX4-29" fmla="*/ 8497890 w 12192000"/>
              <a:gd name="connsiteY4-30" fmla="*/ 3258479 h 4533150"/>
              <a:gd name="connsiteX5-31" fmla="*/ 4120784 w 12192000"/>
              <a:gd name="connsiteY5-32" fmla="*/ 2961826 h 4533150"/>
              <a:gd name="connsiteX6-33" fmla="*/ 1682668 w 12192000"/>
              <a:gd name="connsiteY6-34" fmla="*/ 3718910 h 4533150"/>
              <a:gd name="connsiteX7-35" fmla="*/ 20553 w 12192000"/>
              <a:gd name="connsiteY7-36" fmla="*/ 4523782 h 4533150"/>
              <a:gd name="connsiteX8-37" fmla="*/ 0 w 12192000"/>
              <a:gd name="connsiteY8-38" fmla="*/ 4533150 h 4533150"/>
              <a:gd name="connsiteX9-39" fmla="*/ 0 w 12192000"/>
              <a:gd name="connsiteY9-40" fmla="*/ 0 h 4533150"/>
              <a:gd name="connsiteX0-41" fmla="*/ 0 w 12192000"/>
              <a:gd name="connsiteY0-42" fmla="*/ 0 h 4533150"/>
              <a:gd name="connsiteX1-43" fmla="*/ 12192000 w 12192000"/>
              <a:gd name="connsiteY1-44" fmla="*/ 0 h 4533150"/>
              <a:gd name="connsiteX2-45" fmla="*/ 12192000 w 12192000"/>
              <a:gd name="connsiteY2-46" fmla="*/ 2363035 h 4533150"/>
              <a:gd name="connsiteX3-47" fmla="*/ 9940669 w 12192000"/>
              <a:gd name="connsiteY3-48" fmla="*/ 3105506 h 4533150"/>
              <a:gd name="connsiteX4-49" fmla="*/ 8497890 w 12192000"/>
              <a:gd name="connsiteY4-50" fmla="*/ 3258479 h 4533150"/>
              <a:gd name="connsiteX5-51" fmla="*/ 4120784 w 12192000"/>
              <a:gd name="connsiteY5-52" fmla="*/ 2961826 h 4533150"/>
              <a:gd name="connsiteX6-53" fmla="*/ 1682668 w 12192000"/>
              <a:gd name="connsiteY6-54" fmla="*/ 3718910 h 4533150"/>
              <a:gd name="connsiteX7-55" fmla="*/ 20553 w 12192000"/>
              <a:gd name="connsiteY7-56" fmla="*/ 4523782 h 4533150"/>
              <a:gd name="connsiteX8-57" fmla="*/ 0 w 12192000"/>
              <a:gd name="connsiteY8-58" fmla="*/ 4533150 h 4533150"/>
              <a:gd name="connsiteX9-59" fmla="*/ 0 w 12192000"/>
              <a:gd name="connsiteY9-60" fmla="*/ 0 h 4533150"/>
              <a:gd name="connsiteX0-61" fmla="*/ 0 w 12192000"/>
              <a:gd name="connsiteY0-62" fmla="*/ 0 h 4533150"/>
              <a:gd name="connsiteX1-63" fmla="*/ 12192000 w 12192000"/>
              <a:gd name="connsiteY1-64" fmla="*/ 0 h 4533150"/>
              <a:gd name="connsiteX2-65" fmla="*/ 12192000 w 12192000"/>
              <a:gd name="connsiteY2-66" fmla="*/ 2363035 h 4533150"/>
              <a:gd name="connsiteX3-67" fmla="*/ 9940669 w 12192000"/>
              <a:gd name="connsiteY3-68" fmla="*/ 3105506 h 4533150"/>
              <a:gd name="connsiteX4-69" fmla="*/ 8497890 w 12192000"/>
              <a:gd name="connsiteY4-70" fmla="*/ 3258479 h 4533150"/>
              <a:gd name="connsiteX5-71" fmla="*/ 4120784 w 12192000"/>
              <a:gd name="connsiteY5-72" fmla="*/ 2961826 h 4533150"/>
              <a:gd name="connsiteX6-73" fmla="*/ 1682668 w 12192000"/>
              <a:gd name="connsiteY6-74" fmla="*/ 3718910 h 4533150"/>
              <a:gd name="connsiteX7-75" fmla="*/ 20553 w 12192000"/>
              <a:gd name="connsiteY7-76" fmla="*/ 4523782 h 4533150"/>
              <a:gd name="connsiteX8-77" fmla="*/ 0 w 12192000"/>
              <a:gd name="connsiteY8-78" fmla="*/ 4533150 h 4533150"/>
              <a:gd name="connsiteX9-79" fmla="*/ 0 w 12192000"/>
              <a:gd name="connsiteY9-80" fmla="*/ 0 h 4533150"/>
              <a:gd name="connsiteX0-81" fmla="*/ 0 w 12192000"/>
              <a:gd name="connsiteY0-82" fmla="*/ 0 h 4533150"/>
              <a:gd name="connsiteX1-83" fmla="*/ 12192000 w 12192000"/>
              <a:gd name="connsiteY1-84" fmla="*/ 0 h 4533150"/>
              <a:gd name="connsiteX2-85" fmla="*/ 12192000 w 12192000"/>
              <a:gd name="connsiteY2-86" fmla="*/ 2363035 h 4533150"/>
              <a:gd name="connsiteX3-87" fmla="*/ 9940669 w 12192000"/>
              <a:gd name="connsiteY3-88" fmla="*/ 3105506 h 4533150"/>
              <a:gd name="connsiteX4-89" fmla="*/ 8497890 w 12192000"/>
              <a:gd name="connsiteY4-90" fmla="*/ 3258479 h 4533150"/>
              <a:gd name="connsiteX5-91" fmla="*/ 4120784 w 12192000"/>
              <a:gd name="connsiteY5-92" fmla="*/ 2961826 h 4533150"/>
              <a:gd name="connsiteX6-93" fmla="*/ 1682668 w 12192000"/>
              <a:gd name="connsiteY6-94" fmla="*/ 3718910 h 4533150"/>
              <a:gd name="connsiteX7-95" fmla="*/ 20553 w 12192000"/>
              <a:gd name="connsiteY7-96" fmla="*/ 4523782 h 4533150"/>
              <a:gd name="connsiteX8-97" fmla="*/ 0 w 12192000"/>
              <a:gd name="connsiteY8-98" fmla="*/ 4533150 h 4533150"/>
              <a:gd name="connsiteX9-99" fmla="*/ 0 w 12192000"/>
              <a:gd name="connsiteY9-100" fmla="*/ 0 h 45331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2192000" h="4533150">
                <a:moveTo>
                  <a:pt x="0" y="0"/>
                </a:moveTo>
                <a:lnTo>
                  <a:pt x="12192000" y="0"/>
                </a:lnTo>
                <a:lnTo>
                  <a:pt x="12192000" y="2363035"/>
                </a:lnTo>
                <a:cubicBezTo>
                  <a:pt x="11441556" y="2610525"/>
                  <a:pt x="10811735" y="2936674"/>
                  <a:pt x="9940669" y="3105506"/>
                </a:cubicBezTo>
                <a:cubicBezTo>
                  <a:pt x="9444278" y="3202380"/>
                  <a:pt x="8576746" y="3259927"/>
                  <a:pt x="8497890" y="3258479"/>
                </a:cubicBezTo>
                <a:cubicBezTo>
                  <a:pt x="7232987" y="3227496"/>
                  <a:pt x="5398013" y="2858589"/>
                  <a:pt x="4120784" y="2961826"/>
                </a:cubicBezTo>
                <a:cubicBezTo>
                  <a:pt x="2839341" y="3107672"/>
                  <a:pt x="2360484" y="3458356"/>
                  <a:pt x="1682668" y="3718910"/>
                </a:cubicBezTo>
                <a:cubicBezTo>
                  <a:pt x="1089579" y="3946896"/>
                  <a:pt x="393216" y="4348021"/>
                  <a:pt x="20553" y="4523782"/>
                </a:cubicBezTo>
                <a:lnTo>
                  <a:pt x="0" y="45331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6" name="图形 75" descr="文档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7403" y="1229415"/>
            <a:ext cx="1311177" cy="1311177"/>
          </a:xfrm>
          <a:prstGeom prst="rect">
            <a:avLst/>
          </a:prstGeom>
        </p:spPr>
      </p:pic>
      <p:sp>
        <p:nvSpPr>
          <p:cNvPr id="12" name="任意多边形: 形状 11"/>
          <p:cNvSpPr/>
          <p:nvPr/>
        </p:nvSpPr>
        <p:spPr>
          <a:xfrm>
            <a:off x="8567446" y="2363035"/>
            <a:ext cx="3624555" cy="656365"/>
          </a:xfrm>
          <a:custGeom>
            <a:avLst/>
            <a:gdLst>
              <a:gd name="connsiteX0" fmla="*/ 3624555 w 3624555"/>
              <a:gd name="connsiteY0" fmla="*/ 0 h 656365"/>
              <a:gd name="connsiteX1" fmla="*/ 3624555 w 3624555"/>
              <a:gd name="connsiteY1" fmla="*/ 45471 h 656365"/>
              <a:gd name="connsiteX2" fmla="*/ 3503289 w 3624555"/>
              <a:gd name="connsiteY2" fmla="*/ 81995 h 656365"/>
              <a:gd name="connsiteX3" fmla="*/ 2878032 w 3624555"/>
              <a:gd name="connsiteY3" fmla="*/ 298440 h 656365"/>
              <a:gd name="connsiteX4" fmla="*/ 864583 w 3624555"/>
              <a:gd name="connsiteY4" fmla="*/ 638120 h 656365"/>
              <a:gd name="connsiteX5" fmla="*/ 70802 w 3624555"/>
              <a:gd name="connsiteY5" fmla="*/ 655279 h 656365"/>
              <a:gd name="connsiteX6" fmla="*/ 0 w 3624555"/>
              <a:gd name="connsiteY6" fmla="*/ 653980 h 656365"/>
              <a:gd name="connsiteX7" fmla="*/ 3624555 w 3624555"/>
              <a:gd name="connsiteY7" fmla="*/ 0 h 65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4555" h="656365">
                <a:moveTo>
                  <a:pt x="3624555" y="0"/>
                </a:moveTo>
                <a:lnTo>
                  <a:pt x="3624555" y="45471"/>
                </a:lnTo>
                <a:lnTo>
                  <a:pt x="3503289" y="81995"/>
                </a:lnTo>
                <a:cubicBezTo>
                  <a:pt x="3311884" y="140964"/>
                  <a:pt x="3093722" y="213822"/>
                  <a:pt x="2878032" y="298440"/>
                </a:cubicBezTo>
                <a:cubicBezTo>
                  <a:pt x="2554828" y="332112"/>
                  <a:pt x="2075249" y="550371"/>
                  <a:pt x="864583" y="638120"/>
                </a:cubicBezTo>
                <a:cubicBezTo>
                  <a:pt x="637583" y="654573"/>
                  <a:pt x="368855" y="658634"/>
                  <a:pt x="70802" y="655279"/>
                </a:cubicBezTo>
                <a:lnTo>
                  <a:pt x="0" y="653980"/>
                </a:lnTo>
                <a:lnTo>
                  <a:pt x="362455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/>
        </p:nvSpPr>
        <p:spPr>
          <a:xfrm>
            <a:off x="12192000" y="2273849"/>
            <a:ext cx="481780" cy="134657"/>
          </a:xfrm>
          <a:custGeom>
            <a:avLst/>
            <a:gdLst>
              <a:gd name="connsiteX0" fmla="*/ 480512 w 481780"/>
              <a:gd name="connsiteY0" fmla="*/ 16 h 134657"/>
              <a:gd name="connsiteX1" fmla="*/ 16814 w 481780"/>
              <a:gd name="connsiteY1" fmla="*/ 129593 h 134657"/>
              <a:gd name="connsiteX2" fmla="*/ 0 w 481780"/>
              <a:gd name="connsiteY2" fmla="*/ 134657 h 134657"/>
              <a:gd name="connsiteX3" fmla="*/ 0 w 481780"/>
              <a:gd name="connsiteY3" fmla="*/ 89186 h 134657"/>
              <a:gd name="connsiteX4" fmla="*/ 89752 w 481780"/>
              <a:gd name="connsiteY4" fmla="*/ 72992 h 134657"/>
              <a:gd name="connsiteX5" fmla="*/ 480512 w 481780"/>
              <a:gd name="connsiteY5" fmla="*/ 16 h 13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1780" h="134657">
                <a:moveTo>
                  <a:pt x="480512" y="16"/>
                </a:moveTo>
                <a:cubicBezTo>
                  <a:pt x="499512" y="-968"/>
                  <a:pt x="303139" y="45271"/>
                  <a:pt x="16814" y="129593"/>
                </a:cubicBezTo>
                <a:lnTo>
                  <a:pt x="0" y="134657"/>
                </a:lnTo>
                <a:lnTo>
                  <a:pt x="0" y="89186"/>
                </a:lnTo>
                <a:lnTo>
                  <a:pt x="89752" y="72992"/>
                </a:lnTo>
                <a:cubicBezTo>
                  <a:pt x="350977" y="24012"/>
                  <a:pt x="467358" y="697"/>
                  <a:pt x="480512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-118096" y="4567875"/>
            <a:ext cx="118096" cy="50999"/>
          </a:xfrm>
          <a:custGeom>
            <a:avLst/>
            <a:gdLst>
              <a:gd name="connsiteX0" fmla="*/ 118096 w 118096"/>
              <a:gd name="connsiteY0" fmla="*/ 0 h 50999"/>
              <a:gd name="connsiteX1" fmla="*/ 118096 w 118096"/>
              <a:gd name="connsiteY1" fmla="*/ 29691 h 50999"/>
              <a:gd name="connsiteX2" fmla="*/ 0 w 118096"/>
              <a:gd name="connsiteY2" fmla="*/ 50999 h 50999"/>
              <a:gd name="connsiteX3" fmla="*/ 63903 w 118096"/>
              <a:gd name="connsiteY3" fmla="*/ 24701 h 50999"/>
              <a:gd name="connsiteX4" fmla="*/ 118096 w 118096"/>
              <a:gd name="connsiteY4" fmla="*/ 0 h 5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096" h="50999">
                <a:moveTo>
                  <a:pt x="118096" y="0"/>
                </a:moveTo>
                <a:lnTo>
                  <a:pt x="118096" y="29691"/>
                </a:lnTo>
                <a:lnTo>
                  <a:pt x="0" y="50999"/>
                </a:lnTo>
                <a:cubicBezTo>
                  <a:pt x="19390" y="43625"/>
                  <a:pt x="40743" y="34811"/>
                  <a:pt x="63903" y="24701"/>
                </a:cubicBezTo>
                <a:lnTo>
                  <a:pt x="1180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58335" y="3842494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rgbClr val="0E5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09134" y="2916515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rgbClr val="0E5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829789" y="2887902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rgbClr val="0E5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350444" y="3119391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rgbClr val="0E5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881148" y="2751841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rgbClr val="0E5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形 19" descr="连接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5177" y="2527290"/>
            <a:ext cx="612000" cy="612000"/>
          </a:xfrm>
          <a:prstGeom prst="rect">
            <a:avLst/>
          </a:prstGeom>
        </p:spPr>
      </p:pic>
      <p:pic>
        <p:nvPicPr>
          <p:cNvPr id="22" name="图形 21" descr="握手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45038" y="1938053"/>
            <a:ext cx="612000" cy="612000"/>
          </a:xfrm>
          <a:prstGeom prst="rect">
            <a:avLst/>
          </a:prstGeom>
        </p:spPr>
      </p:pic>
      <p:pic>
        <p:nvPicPr>
          <p:cNvPr id="24" name="图形 23" descr="客户评价 RTL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59440" y="1877651"/>
            <a:ext cx="612000" cy="612000"/>
          </a:xfrm>
          <a:prstGeom prst="rect">
            <a:avLst/>
          </a:prstGeom>
        </p:spPr>
      </p:pic>
      <p:pic>
        <p:nvPicPr>
          <p:cNvPr id="26" name="图形 25" descr="纸张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06444" y="2026036"/>
            <a:ext cx="612000" cy="612000"/>
          </a:xfrm>
          <a:prstGeom prst="rect">
            <a:avLst/>
          </a:prstGeom>
        </p:spPr>
      </p:pic>
      <p:pic>
        <p:nvPicPr>
          <p:cNvPr id="28" name="图形 27" descr="文档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11224" y="1893668"/>
            <a:ext cx="612000" cy="61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1021" y="4167190"/>
            <a:ext cx="165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LED 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指示灯 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636498" y="3358493"/>
            <a:ext cx="147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蓝牙调试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7520" y="4455242"/>
            <a:ext cx="14706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雷达有两个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LED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指示灯，红色 为电源灯，接通电源后保持常亮；绿色为检测信号指示灯，在区域内检测到目标后绿灯亮，目标消失后绿灯熄灭</a:t>
            </a:r>
            <a:endParaRPr lang="zh-CN" altLang="en-US" sz="16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190307" y="3404213"/>
            <a:ext cx="147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安装简单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190307" y="5505277"/>
            <a:ext cx="1311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。■雷达检测范围可以调整，可以有效防止逃逸费用。</a:t>
            </a:r>
            <a:endParaRPr lang="zh-CN" altLang="en-US" sz="16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436225" y="5362329"/>
            <a:ext cx="1470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■先进的算法技术，能够以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95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％以上的准确度区分人和车辆，并防止撞击人和车辆。</a:t>
            </a:r>
            <a:endParaRPr lang="zh-CN" altLang="en-US" sz="16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886321" y="3404213"/>
            <a:ext cx="147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适应能力强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48476" y="3728921"/>
            <a:ext cx="1470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■安装简单，无需破坏地面，大大降低了施工和维护成本的难度。</a:t>
            </a:r>
            <a:endParaRPr lang="zh-CN" altLang="en-US" sz="16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289971" y="3160432"/>
            <a:ext cx="147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寿命长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253835" y="3773545"/>
            <a:ext cx="1470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■使用寿命长：环路探测器的使用寿命通常为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1〜2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年，但雷达可以达到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5〜10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年。</a:t>
            </a:r>
            <a:endParaRPr lang="zh-CN" altLang="en-US" sz="16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452462" y="3671585"/>
            <a:ext cx="14706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■具有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RS485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和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WIFI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通讯功能，配备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Web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界面和手机</a:t>
            </a:r>
            <a:r>
              <a:rPr lang="en-US" altLang="zh-CN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APP</a:t>
            </a:r>
            <a:r>
              <a:rPr lang="zh-CN" altLang="en-US" sz="16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，方便，快捷地进行参数配置。</a:t>
            </a:r>
            <a:endParaRPr lang="zh-CN" altLang="en-US" sz="16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 flipH="1">
            <a:off x="700892" y="368300"/>
            <a:ext cx="2285278" cy="556092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73" name="平行四边形 7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61821" y="433105"/>
            <a:ext cx="2332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产品功能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77" name="图形 76" descr="纸张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898760" y="1508045"/>
            <a:ext cx="1311177" cy="1311177"/>
          </a:xfrm>
          <a:prstGeom prst="rect">
            <a:avLst/>
          </a:prstGeom>
        </p:spPr>
      </p:pic>
      <p:pic>
        <p:nvPicPr>
          <p:cNvPr id="79" name="图形 78" descr="握手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815937" y="1141216"/>
            <a:ext cx="1311177" cy="1311177"/>
          </a:xfrm>
          <a:prstGeom prst="rect">
            <a:avLst/>
          </a:prstGeom>
        </p:spPr>
      </p:pic>
      <p:pic>
        <p:nvPicPr>
          <p:cNvPr id="80" name="图形 79" descr="连接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15060" y="1548664"/>
            <a:ext cx="1311177" cy="131117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60454" y="3753317"/>
            <a:ext cx="17088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■一体化设计，小巧轻便，易于内部和外部集成。■强大的环境适应能力，雷达性能不受光，尘土，雨雪，雾霾等恶劣环境的影响。</a:t>
            </a:r>
            <a:endParaRPr lang="zh-CN" altLang="en-US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" grpId="0"/>
      <p:bldP spid="48" grpId="0"/>
      <p:bldP spid="50" grpId="0"/>
      <p:bldP spid="52" grpId="0"/>
      <p:bldP spid="53" grpId="0"/>
      <p:bldP spid="54" grpId="0"/>
      <p:bldP spid="56" grpId="0"/>
      <p:bldP spid="58" grpId="0"/>
      <p:bldP spid="60" grpId="0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 flipH="1">
            <a:off x="700892" y="368300"/>
            <a:ext cx="2285278" cy="556092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73" name="平行四边形 7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61821" y="433105"/>
            <a:ext cx="2332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小程序功能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80" name="图形 79" descr="条形图演示文稿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3640" y="2628357"/>
            <a:ext cx="1116000" cy="1116000"/>
          </a:xfrm>
          <a:prstGeom prst="rect">
            <a:avLst/>
          </a:prstGeom>
        </p:spPr>
      </p:pic>
      <p:pic>
        <p:nvPicPr>
          <p:cNvPr id="83" name="图形 82" descr="条形图 RT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7778" y="2628357"/>
            <a:ext cx="1116000" cy="1116000"/>
          </a:xfrm>
          <a:prstGeom prst="rect">
            <a:avLst/>
          </a:prstGeom>
        </p:spPr>
      </p:pic>
      <p:pic>
        <p:nvPicPr>
          <p:cNvPr id="4" name="图片 3" descr="C:/Users/Administrator/Desktop/zhaopian/微信图片_202507071652281.jpg微信图片_202507071652281"/>
          <p:cNvPicPr/>
          <p:nvPr/>
        </p:nvPicPr>
        <p:blipFill>
          <a:blip r:embed="rId5"/>
          <a:srcRect t="4168" b="4466"/>
          <a:stretch>
            <a:fillRect/>
          </a:stretch>
        </p:blipFill>
        <p:spPr>
          <a:xfrm>
            <a:off x="579120" y="1451610"/>
            <a:ext cx="2807335" cy="5131435"/>
          </a:xfrm>
          <a:prstGeom prst="rect">
            <a:avLst/>
          </a:prstGeom>
        </p:spPr>
      </p:pic>
      <p:pic>
        <p:nvPicPr>
          <p:cNvPr id="6" name="图片 5" descr="C:/Users/Administrator/Desktop/zhaopian/微信图片_202507071652282.jpg微信图片_202507071652282"/>
          <p:cNvPicPr>
            <a:picLocks noChangeAspect="1"/>
          </p:cNvPicPr>
          <p:nvPr/>
        </p:nvPicPr>
        <p:blipFill>
          <a:blip r:embed="rId6"/>
          <a:srcRect l="-2879" t="4912" r="73" b="3506"/>
          <a:stretch>
            <a:fillRect/>
          </a:stretch>
        </p:blipFill>
        <p:spPr>
          <a:xfrm>
            <a:off x="3536315" y="1450975"/>
            <a:ext cx="2698750" cy="51314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165" y="1452245"/>
            <a:ext cx="2570480" cy="5130165"/>
          </a:xfrm>
          <a:prstGeom prst="rect">
            <a:avLst/>
          </a:prstGeom>
        </p:spPr>
      </p:pic>
      <p:pic>
        <p:nvPicPr>
          <p:cNvPr id="10" name="图片 9" descr="C:/Users/Administrator/Desktop/zhaopian/微信图片_20250707165226.jpg微信图片_20250707165226"/>
          <p:cNvPicPr>
            <a:picLocks noChangeAspect="1"/>
          </p:cNvPicPr>
          <p:nvPr/>
        </p:nvPicPr>
        <p:blipFill>
          <a:blip r:embed="rId8"/>
          <a:srcRect l="4" r="4"/>
          <a:stretch>
            <a:fillRect/>
          </a:stretch>
        </p:blipFill>
        <p:spPr>
          <a:xfrm>
            <a:off x="9389110" y="1451610"/>
            <a:ext cx="2490470" cy="513143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 flipH="1">
            <a:off x="700892" y="368300"/>
            <a:ext cx="2285278" cy="556092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73" name="平行四边形 7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61821" y="433105"/>
            <a:ext cx="2332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小程序功能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80" name="图形 79" descr="条形图演示文稿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3640" y="2628357"/>
            <a:ext cx="1116000" cy="1116000"/>
          </a:xfrm>
          <a:prstGeom prst="rect">
            <a:avLst/>
          </a:prstGeom>
        </p:spPr>
      </p:pic>
      <p:pic>
        <p:nvPicPr>
          <p:cNvPr id="83" name="图形 82" descr="条形图 RT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7778" y="2628357"/>
            <a:ext cx="1116000" cy="1116000"/>
          </a:xfrm>
          <a:prstGeom prst="rect">
            <a:avLst/>
          </a:prstGeom>
        </p:spPr>
      </p:pic>
      <p:pic>
        <p:nvPicPr>
          <p:cNvPr id="7" name="图片 6" descr="C:/Users/Administrator/Desktop/zhaopian/微信图片_20250707165228.jpg微信图片_20250707165228"/>
          <p:cNvPicPr>
            <a:picLocks noChangeAspect="1"/>
          </p:cNvPicPr>
          <p:nvPr/>
        </p:nvPicPr>
        <p:blipFill>
          <a:blip r:embed="rId5"/>
          <a:srcRect t="8" b="8"/>
          <a:stretch>
            <a:fillRect/>
          </a:stretch>
        </p:blipFill>
        <p:spPr>
          <a:xfrm>
            <a:off x="3094355" y="1016635"/>
            <a:ext cx="2520950" cy="5131435"/>
          </a:xfrm>
          <a:prstGeom prst="rect">
            <a:avLst/>
          </a:prstGeom>
        </p:spPr>
      </p:pic>
      <p:pic>
        <p:nvPicPr>
          <p:cNvPr id="11" name="图片 10" descr="C:/Users/Administrator/Desktop/zhaopian/微信图片_20250707165229.jpg微信图片_20250707165229"/>
          <p:cNvPicPr>
            <a:picLocks noChangeAspect="1"/>
          </p:cNvPicPr>
          <p:nvPr/>
        </p:nvPicPr>
        <p:blipFill>
          <a:blip r:embed="rId6"/>
          <a:srcRect t="8" b="8"/>
          <a:stretch>
            <a:fillRect/>
          </a:stretch>
        </p:blipFill>
        <p:spPr>
          <a:xfrm>
            <a:off x="5979160" y="1016635"/>
            <a:ext cx="2399665" cy="5069205"/>
          </a:xfrm>
          <a:prstGeom prst="rect">
            <a:avLst/>
          </a:prstGeom>
        </p:spPr>
      </p:pic>
      <p:pic>
        <p:nvPicPr>
          <p:cNvPr id="13" name="图片 12" descr="C:/Users/Administrator/Desktop/zhaopian/微信图片_20250707165231.jpg微信图片_20250707165231"/>
          <p:cNvPicPr>
            <a:picLocks noChangeAspect="1"/>
          </p:cNvPicPr>
          <p:nvPr/>
        </p:nvPicPr>
        <p:blipFill>
          <a:blip r:embed="rId7"/>
          <a:srcRect l="4" r="4"/>
          <a:stretch>
            <a:fillRect/>
          </a:stretch>
        </p:blipFill>
        <p:spPr>
          <a:xfrm>
            <a:off x="8811260" y="1016635"/>
            <a:ext cx="2381250" cy="5068570"/>
          </a:xfrm>
          <a:prstGeom prst="rect">
            <a:avLst/>
          </a:prstGeom>
        </p:spPr>
      </p:pic>
      <p:pic>
        <p:nvPicPr>
          <p:cNvPr id="10" name="图片 9" descr="C:/Users/Administrator/Desktop/zhaopian/微信图片_20250707165226.jpg微信图片_20250707165226"/>
          <p:cNvPicPr>
            <a:picLocks noChangeAspect="1"/>
          </p:cNvPicPr>
          <p:nvPr/>
        </p:nvPicPr>
        <p:blipFill>
          <a:blip r:embed="rId8"/>
          <a:srcRect l="4" r="4"/>
          <a:stretch>
            <a:fillRect/>
          </a:stretch>
        </p:blipFill>
        <p:spPr>
          <a:xfrm>
            <a:off x="213360" y="1016635"/>
            <a:ext cx="2490470" cy="513143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 flipH="1">
            <a:off x="700892" y="368300"/>
            <a:ext cx="2285278" cy="556092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73" name="平行四边形 7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761821" y="433105"/>
            <a:ext cx="2332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小程序功能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80" name="图形 79" descr="条形图演示文稿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3640" y="2628357"/>
            <a:ext cx="1116000" cy="1116000"/>
          </a:xfrm>
          <a:prstGeom prst="rect">
            <a:avLst/>
          </a:prstGeom>
        </p:spPr>
      </p:pic>
      <p:pic>
        <p:nvPicPr>
          <p:cNvPr id="83" name="图形 82" descr="条形图 RT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7778" y="2628357"/>
            <a:ext cx="1116000" cy="1116000"/>
          </a:xfrm>
          <a:prstGeom prst="rect">
            <a:avLst/>
          </a:prstGeom>
        </p:spPr>
      </p:pic>
      <p:pic>
        <p:nvPicPr>
          <p:cNvPr id="4" name="图片 3" descr="C:/Users/Administrator/Desktop/zhaopian/微信图片_202507071652301.jpg微信图片_202507071652301"/>
          <p:cNvPicPr>
            <a:picLocks noChangeAspect="1"/>
          </p:cNvPicPr>
          <p:nvPr/>
        </p:nvPicPr>
        <p:blipFill>
          <a:blip r:embed="rId5"/>
          <a:srcRect t="6" b="6"/>
          <a:stretch>
            <a:fillRect/>
          </a:stretch>
        </p:blipFill>
        <p:spPr>
          <a:xfrm>
            <a:off x="288925" y="1119505"/>
            <a:ext cx="2536190" cy="5175250"/>
          </a:xfrm>
          <a:prstGeom prst="rect">
            <a:avLst/>
          </a:prstGeom>
        </p:spPr>
      </p:pic>
      <p:pic>
        <p:nvPicPr>
          <p:cNvPr id="6" name="图片 5" descr="C:/Users/Administrator/Desktop/zhaopian/微信图片_20250707165230.jpg微信图片_20250707165230"/>
          <p:cNvPicPr>
            <a:picLocks noChangeAspect="1"/>
          </p:cNvPicPr>
          <p:nvPr/>
        </p:nvPicPr>
        <p:blipFill>
          <a:blip r:embed="rId6"/>
          <a:srcRect t="6" b="6"/>
          <a:stretch>
            <a:fillRect/>
          </a:stretch>
        </p:blipFill>
        <p:spPr>
          <a:xfrm>
            <a:off x="3057525" y="1119505"/>
            <a:ext cx="2547620" cy="5175250"/>
          </a:xfrm>
          <a:prstGeom prst="rect">
            <a:avLst/>
          </a:prstGeom>
        </p:spPr>
      </p:pic>
      <p:pic>
        <p:nvPicPr>
          <p:cNvPr id="9" name="图片 8" descr="C:/Users/Administrator/Desktop/zhaopian/微信图片_202507071652291.jpg微信图片_202507071652291"/>
          <p:cNvPicPr>
            <a:picLocks noChangeAspect="1"/>
          </p:cNvPicPr>
          <p:nvPr/>
        </p:nvPicPr>
        <p:blipFill>
          <a:blip r:embed="rId7"/>
          <a:srcRect t="6" b="6"/>
          <a:stretch>
            <a:fillRect/>
          </a:stretch>
        </p:blipFill>
        <p:spPr>
          <a:xfrm>
            <a:off x="6096000" y="1119505"/>
            <a:ext cx="2540635" cy="51752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688" y="1119264"/>
            <a:ext cx="2278506" cy="4936762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08579" y="4396071"/>
            <a:ext cx="2374842" cy="22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Job Performance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形 16" descr="饼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1732927"/>
            <a:ext cx="144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56391" y="2524359"/>
            <a:ext cx="6626649" cy="193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/>
              <a:t>03</a:t>
            </a:r>
            <a:r>
              <a:rPr lang="zh-CN" altLang="en-US" sz="4400" b="1" dirty="0"/>
              <a:t>：安装作业规范</a:t>
            </a:r>
            <a:endParaRPr lang="zh-CN" altLang="en-US" sz="4400" b="1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 flipH="1">
            <a:off x="0" y="160819"/>
            <a:ext cx="5469495" cy="93818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73" name="平行四边形 7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12693" y="368300"/>
            <a:ext cx="423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雷达安装位置选取要求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80" name="图形 79" descr="条形图演示文稿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40" y="2628357"/>
            <a:ext cx="1116000" cy="1116000"/>
          </a:xfrm>
          <a:prstGeom prst="rect">
            <a:avLst/>
          </a:prstGeom>
        </p:spPr>
      </p:pic>
      <p:pic>
        <p:nvPicPr>
          <p:cNvPr id="83" name="图形 82" descr="条形图 RT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78" y="2628357"/>
            <a:ext cx="1116000" cy="1116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00892" y="1559923"/>
            <a:ext cx="5250203" cy="48649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雷达垂直于车道（车辆进出）方向安装在道闸箱体或独立的立柱上，指示灯朝上安装，两颗螺丝一定要垂直。闸杆边缘离雷达边缘大于</a:t>
            </a:r>
            <a:r>
              <a:rPr lang="en-US" altLang="zh-CN" dirty="0"/>
              <a:t>20cm</a:t>
            </a:r>
            <a:r>
              <a:rPr lang="zh-CN" altLang="en-US" dirty="0"/>
              <a:t>，雷达中心离地面</a:t>
            </a:r>
            <a:r>
              <a:rPr lang="en-US" altLang="zh-CN" dirty="0"/>
              <a:t>70-120cm</a:t>
            </a:r>
            <a:r>
              <a:rPr lang="zh-CN" altLang="en-US" dirty="0"/>
              <a:t>（建议小车安装</a:t>
            </a:r>
            <a:r>
              <a:rPr lang="en-US" altLang="zh-CN" dirty="0"/>
              <a:t>70cm,</a:t>
            </a:r>
            <a:r>
              <a:rPr lang="zh-CN" altLang="en-US" dirty="0"/>
              <a:t>大小车安装</a:t>
            </a:r>
            <a:r>
              <a:rPr lang="en-US" altLang="zh-CN" dirty="0"/>
              <a:t>90cm</a:t>
            </a:r>
            <a:r>
              <a:rPr lang="zh-CN" altLang="en-US" dirty="0"/>
              <a:t>，单独大车</a:t>
            </a:r>
            <a:r>
              <a:rPr lang="en-US" altLang="zh-CN" dirty="0"/>
              <a:t>120cm</a:t>
            </a:r>
            <a:r>
              <a:rPr lang="zh-CN" altLang="en-US" dirty="0"/>
              <a:t>）；</a:t>
            </a:r>
            <a:endParaRPr lang="zh-CN" altLang="en-US" dirty="0"/>
          </a:p>
          <a:p>
            <a:pPr algn="ctr"/>
            <a:r>
              <a:rPr lang="zh-CN" altLang="en-US" dirty="0"/>
              <a:t>安装位置如图所示。</a:t>
            </a:r>
            <a:endParaRPr lang="zh-CN" altLang="en-US" dirty="0"/>
          </a:p>
          <a:p>
            <a:pPr algn="ctr"/>
            <a:r>
              <a:rPr lang="zh-CN" altLang="en-US" dirty="0"/>
              <a:t>注意：非直杆安装方式雷达壳右侧边缘离闸杆距离≥</a:t>
            </a:r>
            <a:r>
              <a:rPr lang="en-US" altLang="zh-CN" dirty="0"/>
              <a:t>20cm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502" y="1559923"/>
            <a:ext cx="3376544" cy="4502059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 flipH="1">
            <a:off x="0" y="160819"/>
            <a:ext cx="5469495" cy="93818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73" name="平行四边形 72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412693" y="368300"/>
            <a:ext cx="423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雷达安装位置选取要求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80" name="图形 79" descr="条形图演示文稿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40" y="2628357"/>
            <a:ext cx="1116000" cy="1116000"/>
          </a:xfrm>
          <a:prstGeom prst="rect">
            <a:avLst/>
          </a:prstGeom>
        </p:spPr>
      </p:pic>
      <p:pic>
        <p:nvPicPr>
          <p:cNvPr id="83" name="图形 82" descr="条形图 RT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78" y="2628357"/>
            <a:ext cx="1116000" cy="1116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84" y="1388747"/>
            <a:ext cx="2870523" cy="51009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17" y="1386548"/>
            <a:ext cx="2870523" cy="5103152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 flipH="1">
            <a:off x="21590" y="110310"/>
            <a:ext cx="5471410" cy="59991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18" name="平行四边形 17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" name="平行四边形 18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79602" y="174838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雷达接线方法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85367" y="1679399"/>
          <a:ext cx="6129741" cy="4689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3442"/>
                <a:gridCol w="3016299"/>
              </a:tblGrid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b="1" kern="100" dirty="0">
                          <a:effectLst/>
                        </a:rPr>
                        <a:t>颜色</a:t>
                      </a:r>
                      <a:endParaRPr lang="zh-CN" sz="20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定 </a:t>
                      </a:r>
                      <a:r>
                        <a:rPr lang="en-US" sz="2000" kern="100" dirty="0">
                          <a:effectLst/>
                        </a:rPr>
                        <a:t>   </a:t>
                      </a:r>
                      <a:r>
                        <a:rPr lang="zh-CN" sz="2000" kern="100" dirty="0">
                          <a:effectLst/>
                        </a:rPr>
                        <a:t>义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红色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电源输入</a:t>
                      </a:r>
                      <a:r>
                        <a:rPr lang="en-US" sz="2000" kern="100" dirty="0">
                          <a:effectLst/>
                        </a:rPr>
                        <a:t>DC12V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00096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>
                          <a:effectLst/>
                        </a:rPr>
                        <a:t>黑色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电源输入</a:t>
                      </a:r>
                      <a:r>
                        <a:rPr lang="en-US" sz="2000" kern="100" dirty="0">
                          <a:effectLst/>
                        </a:rPr>
                        <a:t>GND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>
                          <a:effectLst/>
                        </a:rPr>
                        <a:t>蓝色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</a:rPr>
                        <a:t>RS485D-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棕色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</a:rPr>
                        <a:t>RS485D+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绿色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功能开关输入端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>
                          <a:effectLst/>
                        </a:rPr>
                        <a:t>黄色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功能开关输入地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>
                          <a:effectLst/>
                        </a:rPr>
                        <a:t>白色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继电器常开输出点（地感）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23655"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>
                          <a:effectLst/>
                        </a:rPr>
                        <a:t>橙色</a:t>
                      </a:r>
                      <a:endParaRPr lang="zh-CN" sz="2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000" kern="100" dirty="0">
                          <a:effectLst/>
                        </a:rPr>
                        <a:t>继电器常开输出点（公共）</a:t>
                      </a:r>
                      <a:endParaRPr lang="zh-CN" sz="2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9692" y="1679399"/>
            <a:ext cx="4137744" cy="213333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57216" y="4145208"/>
            <a:ext cx="2659812" cy="19948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101" y="3812732"/>
            <a:ext cx="2120975" cy="25784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5427599" y="427990"/>
            <a:ext cx="6095495" cy="6029274"/>
            <a:chOff x="4403424" y="378944"/>
            <a:chExt cx="6095495" cy="6029274"/>
          </a:xfrm>
        </p:grpSpPr>
        <p:sp>
          <p:nvSpPr>
            <p:cNvPr id="2" name="矩形: 圆角 1"/>
            <p:cNvSpPr/>
            <p:nvPr/>
          </p:nvSpPr>
          <p:spPr>
            <a:xfrm>
              <a:off x="5814873" y="2671994"/>
              <a:ext cx="861134" cy="1056443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6676007" y="3048563"/>
              <a:ext cx="72243" cy="30330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>
              <a:stCxn id="7" idx="3"/>
              <a:endCxn id="13" idx="0"/>
            </p:cNvCxnSpPr>
            <p:nvPr/>
          </p:nvCxnSpPr>
          <p:spPr>
            <a:xfrm flipV="1">
              <a:off x="6748250" y="1147433"/>
              <a:ext cx="2230842" cy="20527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endCxn id="13" idx="2"/>
            </p:cNvCxnSpPr>
            <p:nvPr/>
          </p:nvCxnSpPr>
          <p:spPr>
            <a:xfrm>
              <a:off x="6752078" y="3200214"/>
              <a:ext cx="1988177" cy="20089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弧形 12"/>
            <p:cNvSpPr/>
            <p:nvPr/>
          </p:nvSpPr>
          <p:spPr>
            <a:xfrm rot="2646912">
              <a:off x="4403424" y="378944"/>
              <a:ext cx="5358166" cy="5449147"/>
            </a:xfrm>
            <a:prstGeom prst="arc">
              <a:avLst>
                <a:gd name="adj1" fmla="val 16200000"/>
                <a:gd name="adj2" fmla="val 46028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6748250" y="843379"/>
              <a:ext cx="0" cy="5362112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279865" y="843379"/>
              <a:ext cx="0" cy="5362112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34302">
              <a:off x="8638297" y="4052919"/>
              <a:ext cx="1168381" cy="2312420"/>
            </a:xfrm>
            <a:prstGeom prst="rect">
              <a:avLst/>
            </a:prstGeom>
          </p:spPr>
        </p:pic>
        <p:cxnSp>
          <p:nvCxnSpPr>
            <p:cNvPr id="25" name="直接连接符 24"/>
            <p:cNvCxnSpPr/>
            <p:nvPr/>
          </p:nvCxnSpPr>
          <p:spPr>
            <a:xfrm flipH="1" flipV="1">
              <a:off x="7082507" y="3048563"/>
              <a:ext cx="3416412" cy="3359655"/>
            </a:xfrm>
            <a:prstGeom prst="line">
              <a:avLst/>
            </a:prstGeom>
            <a:ln>
              <a:solidFill>
                <a:srgbClr val="F32A1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弧形 27"/>
            <p:cNvSpPr/>
            <p:nvPr/>
          </p:nvSpPr>
          <p:spPr>
            <a:xfrm rot="6771700">
              <a:off x="6439086" y="2718793"/>
              <a:ext cx="1075389" cy="1056443"/>
            </a:xfrm>
            <a:prstGeom prst="arc">
              <a:avLst/>
            </a:prstGeom>
            <a:ln w="28575">
              <a:solidFill>
                <a:srgbClr val="F32A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43949" y="3734986"/>
              <a:ext cx="777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&lt;45°</a:t>
              </a:r>
              <a:endParaRPr lang="zh-CN" altLang="en-US" dirty="0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72538" y="1553606"/>
            <a:ext cx="5674360" cy="21368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ym typeface="+mn-ea"/>
              </a:rPr>
              <a:t>目前我司产品对大角度产品应用有一定的局限性。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1</a:t>
            </a:r>
            <a:r>
              <a:rPr lang="zh-CN" altLang="en-US" sz="1600" dirty="0">
                <a:sym typeface="+mn-ea"/>
              </a:rPr>
              <a:t>，车辆最大驶入角度需小于</a:t>
            </a:r>
            <a:r>
              <a:rPr lang="en-US" altLang="zh-CN" sz="1600" dirty="0">
                <a:sym typeface="+mn-ea"/>
              </a:rPr>
              <a:t>45°</a:t>
            </a:r>
            <a:r>
              <a:rPr lang="zh-CN" altLang="en-US" sz="1600" dirty="0">
                <a:sym typeface="+mn-ea"/>
              </a:rPr>
              <a:t>（车辆轴线和通道夹角）；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2</a:t>
            </a:r>
            <a:r>
              <a:rPr lang="zh-CN" altLang="en-US" sz="1600" dirty="0">
                <a:sym typeface="+mn-ea"/>
              </a:rPr>
              <a:t>，若场地过大，需要通过路障锥桶来引导车辆进入角度控制在第</a:t>
            </a:r>
            <a:r>
              <a:rPr lang="en-US" altLang="zh-CN" sz="1600" dirty="0">
                <a:sym typeface="+mn-ea"/>
              </a:rPr>
              <a:t>1</a:t>
            </a:r>
            <a:r>
              <a:rPr lang="zh-CN" altLang="en-US" sz="1600" dirty="0">
                <a:sym typeface="+mn-ea"/>
              </a:rPr>
              <a:t>条所述的范围内；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3</a:t>
            </a:r>
            <a:r>
              <a:rPr lang="zh-CN" altLang="en-US" sz="1600" dirty="0">
                <a:sym typeface="+mn-ea"/>
              </a:rPr>
              <a:t>，当场地限制车辆进入角度在</a:t>
            </a:r>
            <a:r>
              <a:rPr lang="en-US" altLang="zh-CN" sz="1600" dirty="0">
                <a:sym typeface="+mn-ea"/>
              </a:rPr>
              <a:t>30°</a:t>
            </a:r>
            <a:r>
              <a:rPr lang="zh-CN" altLang="en-US" sz="1600" dirty="0">
                <a:sym typeface="+mn-ea"/>
              </a:rPr>
              <a:t>以上的，左右检测宽度需要设置为</a:t>
            </a:r>
            <a:r>
              <a:rPr lang="en-US" altLang="zh-CN" sz="1600" dirty="0">
                <a:sym typeface="+mn-ea"/>
              </a:rPr>
              <a:t>100cm</a:t>
            </a:r>
            <a:r>
              <a:rPr lang="zh-CN" altLang="en-US" sz="1600" dirty="0">
                <a:sym typeface="+mn-ea"/>
              </a:rPr>
              <a:t>及以上；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4</a:t>
            </a:r>
            <a:r>
              <a:rPr lang="zh-CN" altLang="en-US" sz="1600" dirty="0">
                <a:sym typeface="+mn-ea"/>
              </a:rPr>
              <a:t>，具体示意图如右图。</a:t>
            </a:r>
            <a:endParaRPr lang="zh-CN" altLang="en-US" sz="1600" dirty="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8" y="27963"/>
            <a:ext cx="4057307" cy="69657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65308" y="107327"/>
            <a:ext cx="4232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大角度安装场景说明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/>
          <p:cNvSpPr/>
          <p:nvPr/>
        </p:nvSpPr>
        <p:spPr>
          <a:xfrm>
            <a:off x="7358347" y="2784184"/>
            <a:ext cx="861134" cy="105644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8219481" y="3160753"/>
            <a:ext cx="72243" cy="3033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3"/>
            <a:endCxn id="12" idx="0"/>
          </p:cNvCxnSpPr>
          <p:nvPr/>
        </p:nvCxnSpPr>
        <p:spPr>
          <a:xfrm flipV="1">
            <a:off x="8291724" y="1259623"/>
            <a:ext cx="2230842" cy="2052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endCxn id="12" idx="2"/>
          </p:cNvCxnSpPr>
          <p:nvPr/>
        </p:nvCxnSpPr>
        <p:spPr>
          <a:xfrm>
            <a:off x="8295552" y="3312404"/>
            <a:ext cx="1988177" cy="20089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弧形 11"/>
          <p:cNvSpPr/>
          <p:nvPr/>
        </p:nvSpPr>
        <p:spPr>
          <a:xfrm rot="2646912">
            <a:off x="5946898" y="491134"/>
            <a:ext cx="5358166" cy="5449147"/>
          </a:xfrm>
          <a:prstGeom prst="arc">
            <a:avLst>
              <a:gd name="adj1" fmla="val 16200000"/>
              <a:gd name="adj2" fmla="val 4602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291724" y="955569"/>
            <a:ext cx="0" cy="53621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0823339" y="955569"/>
            <a:ext cx="0" cy="53621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629949" y="3860321"/>
            <a:ext cx="4016312" cy="246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37179" y="1466387"/>
            <a:ext cx="6450805" cy="24370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ym typeface="+mn-ea"/>
              </a:rPr>
              <a:t>目前我司产品对雷达前方有立柱的安装有一定的限制。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ym typeface="+mn-ea"/>
              </a:rPr>
              <a:t>雷达侧前方有障碍物体场景若有车牌识别</a:t>
            </a:r>
            <a:r>
              <a:rPr lang="en-US" altLang="zh-CN" sz="1600" dirty="0">
                <a:sym typeface="+mn-ea"/>
              </a:rPr>
              <a:t>/</a:t>
            </a:r>
            <a:r>
              <a:rPr lang="zh-CN" altLang="en-US" sz="1600" dirty="0">
                <a:sym typeface="+mn-ea"/>
              </a:rPr>
              <a:t>立柱</a:t>
            </a:r>
            <a:r>
              <a:rPr lang="en-US" altLang="zh-CN" sz="1600" dirty="0">
                <a:sym typeface="+mn-ea"/>
              </a:rPr>
              <a:t>/</a:t>
            </a:r>
            <a:r>
              <a:rPr lang="zh-CN" altLang="en-US" sz="1600" dirty="0">
                <a:sym typeface="+mn-ea"/>
              </a:rPr>
              <a:t>广告牌支架</a:t>
            </a:r>
            <a:r>
              <a:rPr lang="en-US" altLang="zh-CN" sz="1600" dirty="0">
                <a:sym typeface="+mn-ea"/>
              </a:rPr>
              <a:t>/</a:t>
            </a:r>
            <a:r>
              <a:rPr lang="zh-CN" altLang="en-US" sz="1600" dirty="0">
                <a:sym typeface="+mn-ea"/>
              </a:rPr>
              <a:t>墙体等物体（如右图）。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解决方案：</a:t>
            </a:r>
            <a:endParaRPr lang="en-US" altLang="zh-CN" sz="1600" b="1" dirty="0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a.</a:t>
            </a:r>
            <a:r>
              <a:rPr lang="zh-CN" altLang="en-US" sz="1600" dirty="0">
                <a:sym typeface="+mn-ea"/>
              </a:rPr>
              <a:t>安装设备时一定要保证在雷达前后一米五位置不要有任何物体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b.</a:t>
            </a:r>
            <a:r>
              <a:rPr lang="zh-CN" altLang="en-US" sz="1600" dirty="0">
                <a:sym typeface="+mn-ea"/>
              </a:rPr>
              <a:t>现场特殊情况下可以采用增加立柱的方式安装，以避开影响</a:t>
            </a:r>
            <a:r>
              <a:rPr lang="en-US" altLang="zh-CN" sz="1600" dirty="0">
                <a:sym typeface="+mn-ea"/>
              </a:rPr>
              <a:t>;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00394" y="3821901"/>
            <a:ext cx="1200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广告闸</a:t>
            </a:r>
            <a:endParaRPr lang="zh-CN" altLang="en-US" sz="1600" dirty="0"/>
          </a:p>
        </p:txBody>
      </p:sp>
      <p:sp>
        <p:nvSpPr>
          <p:cNvPr id="2" name="椭圆 1"/>
          <p:cNvSpPr/>
          <p:nvPr/>
        </p:nvSpPr>
        <p:spPr>
          <a:xfrm>
            <a:off x="8459979" y="2748709"/>
            <a:ext cx="390592" cy="369232"/>
          </a:xfrm>
          <a:prstGeom prst="ellipse">
            <a:avLst/>
          </a:prstGeom>
          <a:solidFill>
            <a:srgbClr val="F32A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 flipH="1">
            <a:off x="21590" y="110310"/>
            <a:ext cx="5471410" cy="59991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18" name="平行四边形 17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" name="平行四边形 18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79602" y="174838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雷达侧前方有障碍物体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08579" y="4396071"/>
            <a:ext cx="2374842" cy="22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Job Performance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形 16" descr="饼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1732927"/>
            <a:ext cx="144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56391" y="2524359"/>
            <a:ext cx="6626649" cy="193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/>
              <a:t>04</a:t>
            </a:r>
            <a:r>
              <a:rPr lang="zh-CN" altLang="en-US" sz="4400" b="1" dirty="0"/>
              <a:t>：参数设置规范及调试</a:t>
            </a:r>
            <a:endParaRPr lang="zh-CN" altLang="en-US" sz="4400" b="1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1439" y="1217130"/>
            <a:ext cx="10670958" cy="12551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1</a:t>
            </a:r>
            <a:r>
              <a:rPr lang="zh-CN" altLang="en-US" sz="1600" dirty="0">
                <a:sym typeface="+mn-ea"/>
              </a:rPr>
              <a:t>：杆长设置，从雷达表面起到杆未端实测尺寸短</a:t>
            </a:r>
            <a:r>
              <a:rPr lang="en-US" altLang="zh-CN" sz="1600" dirty="0">
                <a:sym typeface="+mn-ea"/>
              </a:rPr>
              <a:t>0.5</a:t>
            </a:r>
            <a:r>
              <a:rPr lang="zh-CN" altLang="en-US" sz="1600" dirty="0">
                <a:sym typeface="+mn-ea"/>
              </a:rPr>
              <a:t>米，举例：实际测量为</a:t>
            </a:r>
            <a:r>
              <a:rPr lang="en-US" altLang="zh-CN" sz="1600" dirty="0">
                <a:sym typeface="+mn-ea"/>
              </a:rPr>
              <a:t>3</a:t>
            </a:r>
            <a:r>
              <a:rPr lang="zh-CN" altLang="en-US" sz="1600" dirty="0">
                <a:sym typeface="+mn-ea"/>
              </a:rPr>
              <a:t>米，设置杆长米</a:t>
            </a:r>
            <a:r>
              <a:rPr lang="en-US" altLang="zh-CN" sz="1600" dirty="0">
                <a:sym typeface="+mn-ea"/>
              </a:rPr>
              <a:t>2.5</a:t>
            </a:r>
            <a:r>
              <a:rPr lang="zh-CN" altLang="en-US" sz="1600" dirty="0">
                <a:sym typeface="+mn-ea"/>
              </a:rPr>
              <a:t>米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2</a:t>
            </a:r>
            <a:r>
              <a:rPr lang="zh-CN" altLang="en-US" sz="1600" dirty="0">
                <a:sym typeface="+mn-ea"/>
              </a:rPr>
              <a:t>：左右固定，人面对雷达，闸杆落平地面，杆在左手边为右固定（右侧），杆在右手边为左固定（左侧）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sym typeface="+mn-ea"/>
              </a:rPr>
              <a:t>3</a:t>
            </a:r>
            <a:r>
              <a:rPr lang="zh-CN" altLang="en-US" sz="1600" dirty="0">
                <a:sym typeface="+mn-ea"/>
              </a:rPr>
              <a:t>：闸杆类型，直杆（常见型），非直杆（直杆上有广告牌的，栅栏杆，广告杆，空降杆等复杂杆型都定为非直杆）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 flipH="1">
            <a:off x="21590" y="110310"/>
            <a:ext cx="5471410" cy="59991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16" name="平行四边形 15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3040" y="212974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雷达参数设置要求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99" y="2271743"/>
            <a:ext cx="2751349" cy="367133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47" y="2278503"/>
            <a:ext cx="2653831" cy="199037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47" y="4571216"/>
            <a:ext cx="2653831" cy="127787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661" y="2278503"/>
            <a:ext cx="4698496" cy="352524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1439" y="1217130"/>
            <a:ext cx="10670958" cy="368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ym typeface="+mn-ea"/>
              </a:rPr>
              <a:t>扫码关注雷达助手公众号，有相关安装调试文字及视频说明，按要求设置好相关实际参数</a:t>
            </a:r>
            <a:endParaRPr lang="zh-CN" altLang="en-US" sz="1600" dirty="0"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 flipH="1">
            <a:off x="21590" y="110310"/>
            <a:ext cx="5471410" cy="59991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16" name="平行四边形 15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3040" y="212974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进入小程序步骤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0" y="3211787"/>
            <a:ext cx="2457450" cy="2457450"/>
          </a:xfrm>
          <a:prstGeom prst="rect">
            <a:avLst/>
          </a:prstGeom>
        </p:spPr>
      </p:pic>
      <p:pic>
        <p:nvPicPr>
          <p:cNvPr id="19" name="图片 18" descr="C:/Users/Administrator/Desktop/zhaopian/微信图片_20250707165226.jpg微信图片_20250707165226"/>
          <p:cNvPicPr>
            <a:picLocks noChangeAspect="1"/>
          </p:cNvPicPr>
          <p:nvPr/>
        </p:nvPicPr>
        <p:blipFill>
          <a:blip r:embed="rId2"/>
          <a:srcRect t="7" b="7"/>
          <a:stretch>
            <a:fillRect/>
          </a:stretch>
        </p:blipFill>
        <p:spPr>
          <a:xfrm>
            <a:off x="2954020" y="2303780"/>
            <a:ext cx="2197735" cy="4142105"/>
          </a:xfrm>
          <a:prstGeom prst="rect">
            <a:avLst/>
          </a:prstGeom>
        </p:spPr>
      </p:pic>
      <p:pic>
        <p:nvPicPr>
          <p:cNvPr id="21" name="图片 20" descr="C:/Users/Administrator/Desktop/zhaopian/db11f205113b40731cc86e8fb83034e.jpgdb11f205113b40731cc86e8fb83034e"/>
          <p:cNvPicPr>
            <a:picLocks noChangeAspect="1"/>
          </p:cNvPicPr>
          <p:nvPr/>
        </p:nvPicPr>
        <p:blipFill>
          <a:blip r:embed="rId3"/>
          <a:srcRect l="4" r="4"/>
          <a:stretch>
            <a:fillRect/>
          </a:stretch>
        </p:blipFill>
        <p:spPr>
          <a:xfrm>
            <a:off x="5746115" y="2303780"/>
            <a:ext cx="2159000" cy="4142105"/>
          </a:xfrm>
          <a:prstGeom prst="rect">
            <a:avLst/>
          </a:prstGeom>
        </p:spPr>
      </p:pic>
      <p:pic>
        <p:nvPicPr>
          <p:cNvPr id="23" name="图片 22" descr="C:/Users/Administrator/Desktop/zhaopian/5cfffb6c7bef7540d0b659f163cb6b1.jpg5cfffb6c7bef7540d0b659f163cb6b1"/>
          <p:cNvPicPr>
            <a:picLocks noChangeAspect="1"/>
          </p:cNvPicPr>
          <p:nvPr/>
        </p:nvPicPr>
        <p:blipFill>
          <a:blip r:embed="rId4"/>
          <a:srcRect t="6" b="6"/>
          <a:stretch>
            <a:fillRect/>
          </a:stretch>
        </p:blipFill>
        <p:spPr>
          <a:xfrm>
            <a:off x="8782050" y="2303780"/>
            <a:ext cx="2192655" cy="407416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30528" y="1900678"/>
            <a:ext cx="1822928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扫码进入公众号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1439" y="1217130"/>
            <a:ext cx="10670958" cy="958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ym typeface="+mn-ea"/>
              </a:rPr>
              <a:t>        为确保标定的场景数据的准确性，同时降低后续使用过程中雷达误报和漏警的风险，对于以下两种杆型的标定中，红色区域（如图示）内不能有行人和其他移动物体走动。标定时推荐作业人员可以站绿色区域内。</a:t>
            </a:r>
            <a:endParaRPr lang="en-US" altLang="zh-CN" sz="1600" dirty="0"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ym typeface="+mn-ea"/>
            </a:endParaRPr>
          </a:p>
        </p:txBody>
      </p:sp>
      <p:pic>
        <p:nvPicPr>
          <p:cNvPr id="7" name="图片 6"/>
          <p:cNvPicPr/>
          <p:nvPr/>
        </p:nvPicPr>
        <p:blipFill>
          <a:blip r:embed="rId1"/>
          <a:stretch>
            <a:fillRect/>
          </a:stretch>
        </p:blipFill>
        <p:spPr>
          <a:xfrm>
            <a:off x="193040" y="2137065"/>
            <a:ext cx="6074595" cy="3624543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 rotWithShape="1">
          <a:blip r:embed="rId2"/>
          <a:srcRect t="11785" r="8732" b="5935"/>
          <a:stretch>
            <a:fillRect/>
          </a:stretch>
        </p:blipFill>
        <p:spPr>
          <a:xfrm>
            <a:off x="5956918" y="2540380"/>
            <a:ext cx="6042042" cy="281570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56264" y="5689647"/>
            <a:ext cx="1553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广告闸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8808127" y="5680970"/>
            <a:ext cx="189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栅栏闸</a:t>
            </a:r>
            <a:endParaRPr lang="zh-CN" altLang="en-US" dirty="0"/>
          </a:p>
        </p:txBody>
      </p:sp>
      <p:sp>
        <p:nvSpPr>
          <p:cNvPr id="9" name="矩形: 圆角 8"/>
          <p:cNvSpPr/>
          <p:nvPr/>
        </p:nvSpPr>
        <p:spPr>
          <a:xfrm>
            <a:off x="1669002" y="4016910"/>
            <a:ext cx="621437" cy="66162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7609643" y="3846015"/>
            <a:ext cx="621437" cy="66162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1669001" y="2336310"/>
            <a:ext cx="621437" cy="66162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7609643" y="2207154"/>
            <a:ext cx="621437" cy="66162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 flipH="1">
            <a:off x="21590" y="110310"/>
            <a:ext cx="5471410" cy="59991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16" name="平行四边形 15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3040" y="212974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雷达在动态学习环境下要求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flipH="1">
            <a:off x="21590" y="110310"/>
            <a:ext cx="5471410" cy="599911"/>
            <a:chOff x="1967696" y="1778836"/>
            <a:chExt cx="1723469" cy="455078"/>
          </a:xfrm>
          <a:solidFill>
            <a:srgbClr val="009CE2">
              <a:alpha val="80000"/>
            </a:srgbClr>
          </a:solidFill>
        </p:grpSpPr>
        <p:sp>
          <p:nvSpPr>
            <p:cNvPr id="16" name="平行四边形 15"/>
            <p:cNvSpPr/>
            <p:nvPr/>
          </p:nvSpPr>
          <p:spPr>
            <a:xfrm flipH="1">
              <a:off x="1967696" y="178250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3040" y="212974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相关视频指导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  <p:pic>
        <p:nvPicPr>
          <p:cNvPr id="4" name="WeChat_2022062515454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48740" y="967105"/>
            <a:ext cx="2898140" cy="5624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166"/>
    </mc:Choice>
    <mc:Fallback>
      <p:transition spd="slow" advTm="1561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08579" y="4396071"/>
            <a:ext cx="2374842" cy="22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Job Performance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形 16" descr="饼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1732927"/>
            <a:ext cx="144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56391" y="2524359"/>
            <a:ext cx="6626649" cy="193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/>
              <a:t>05</a:t>
            </a:r>
            <a:r>
              <a:rPr lang="zh-CN" altLang="en-US" sz="4400" b="1" dirty="0"/>
              <a:t>：常见问题</a:t>
            </a:r>
            <a:endParaRPr lang="zh-CN" altLang="en-US" sz="4400" b="1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21590" y="724535"/>
            <a:ext cx="12129770" cy="36195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5"/>
          <p:cNvGraphicFramePr>
            <a:graphicFrameLocks noGrp="1"/>
          </p:cNvGraphicFramePr>
          <p:nvPr/>
        </p:nvGraphicFramePr>
        <p:xfrm>
          <a:off x="399494" y="1260628"/>
          <a:ext cx="11176988" cy="4383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7310"/>
                <a:gridCol w="6409678"/>
              </a:tblGrid>
              <a:tr h="487077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/>
                        <a:t>问题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/>
                        <a:t>排查方法</a:t>
                      </a:r>
                      <a:endParaRPr lang="zh-CN" altLang="en-US" b="1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雷达指示灯不亮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检查电源接线是否正确，是否接反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雷达绿色指示灯闪烁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电压过低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雷达红灯闪烁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雷达未标定或未标定成功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过车后不落杆且雷达灯状态正常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检查地感线是否连接异常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非直杆落杆时雷达绿灯亮导致无法正常落杆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重新标定或者确认杆类型设置参数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大角度过车漏警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检查左右监测宽度设置是否大于等于</a:t>
                      </a:r>
                      <a:r>
                        <a:rPr lang="en-US" altLang="zh-CN" dirty="0"/>
                        <a:t>100cm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r>
                        <a:rPr lang="zh-CN" altLang="en-US" dirty="0"/>
                        <a:t>广告杆抬落杆误报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检查杆是否变形，设置参数是否正确</a:t>
                      </a:r>
                      <a:endParaRPr lang="zh-CN" altLang="en-US" dirty="0"/>
                    </a:p>
                  </a:txBody>
                  <a:tcPr/>
                </a:tc>
              </a:tr>
              <a:tr h="48707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 flipH="1">
            <a:off x="149697" y="103743"/>
            <a:ext cx="5528166" cy="620792"/>
            <a:chOff x="1949818" y="1778836"/>
            <a:chExt cx="1741347" cy="470918"/>
          </a:xfrm>
          <a:solidFill>
            <a:srgbClr val="009CE2">
              <a:alpha val="80000"/>
            </a:srgbClr>
          </a:solidFill>
        </p:grpSpPr>
        <p:sp>
          <p:nvSpPr>
            <p:cNvPr id="9" name="平行四边形 8"/>
            <p:cNvSpPr/>
            <p:nvPr/>
          </p:nvSpPr>
          <p:spPr>
            <a:xfrm flipH="1">
              <a:off x="1949818" y="1798341"/>
              <a:ext cx="1608881" cy="451413"/>
            </a:xfrm>
            <a:prstGeom prst="parallelogram">
              <a:avLst/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平行四边形 10"/>
            <p:cNvSpPr/>
            <p:nvPr/>
          </p:nvSpPr>
          <p:spPr>
            <a:xfrm flipH="1">
              <a:off x="3530852" y="1778836"/>
              <a:ext cx="160313" cy="448615"/>
            </a:xfrm>
            <a:prstGeom prst="parallelogram">
              <a:avLst>
                <a:gd name="adj" fmla="val 64656"/>
              </a:avLst>
            </a:prstGeom>
            <a:solidFill>
              <a:srgbClr val="337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93040" y="212974"/>
            <a:ext cx="555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阿里巴巴普惠体 H" panose="00020600040101010101" pitchFamily="18" charset="-122"/>
              </a:rPr>
              <a:t>常见问题及排查</a:t>
            </a:r>
            <a:endParaRPr lang="zh-CN" altLang="en-US" sz="2800" b="1" spc="3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阿里巴巴普惠体 H" panose="00020600040101010101" pitchFamily="18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442005" y="1013340"/>
            <a:ext cx="4835550" cy="548416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 rot="19800000">
            <a:off x="1612737" y="-1655623"/>
            <a:ext cx="8966526" cy="10169246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381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2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 rot="19800000">
            <a:off x="2005026" y="-1210716"/>
            <a:ext cx="8181950" cy="927943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19800000">
            <a:off x="886594" y="-2479166"/>
            <a:ext cx="10418813" cy="11816333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635000">
            <a:gradFill>
              <a:gsLst>
                <a:gs pos="0">
                  <a:srgbClr val="CFDEEE"/>
                </a:gs>
                <a:gs pos="100000">
                  <a:srgbClr val="CFDEEE"/>
                </a:gs>
                <a:gs pos="50000">
                  <a:srgbClr val="CFDEEE">
                    <a:alpha val="1000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19800000">
            <a:off x="-763862" y="-4351006"/>
            <a:ext cx="13719726" cy="15560012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889000">
            <a:solidFill>
              <a:srgbClr val="CFDEE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 rot="19800000">
            <a:off x="2143773" y="-1053357"/>
            <a:ext cx="7904456" cy="8964714"/>
          </a:xfrm>
          <a:custGeom>
            <a:avLst/>
            <a:gdLst>
              <a:gd name="T0" fmla="*/ 589 w 1178"/>
              <a:gd name="T1" fmla="*/ 1336 h 1336"/>
              <a:gd name="T2" fmla="*/ 547 w 1178"/>
              <a:gd name="T3" fmla="*/ 1324 h 1336"/>
              <a:gd name="T4" fmla="*/ 42 w 1178"/>
              <a:gd name="T5" fmla="*/ 1032 h 1336"/>
              <a:gd name="T6" fmla="*/ 0 w 1178"/>
              <a:gd name="T7" fmla="*/ 959 h 1336"/>
              <a:gd name="T8" fmla="*/ 0 w 1178"/>
              <a:gd name="T9" fmla="*/ 376 h 1336"/>
              <a:gd name="T10" fmla="*/ 42 w 1178"/>
              <a:gd name="T11" fmla="*/ 303 h 1336"/>
              <a:gd name="T12" fmla="*/ 547 w 1178"/>
              <a:gd name="T13" fmla="*/ 11 h 1336"/>
              <a:gd name="T14" fmla="*/ 589 w 1178"/>
              <a:gd name="T15" fmla="*/ 0 h 1336"/>
              <a:gd name="T16" fmla="*/ 631 w 1178"/>
              <a:gd name="T17" fmla="*/ 11 h 1336"/>
              <a:gd name="T18" fmla="*/ 1136 w 1178"/>
              <a:gd name="T19" fmla="*/ 303 h 1336"/>
              <a:gd name="T20" fmla="*/ 1178 w 1178"/>
              <a:gd name="T21" fmla="*/ 376 h 1336"/>
              <a:gd name="T22" fmla="*/ 1178 w 1178"/>
              <a:gd name="T23" fmla="*/ 959 h 1336"/>
              <a:gd name="T24" fmla="*/ 1136 w 1178"/>
              <a:gd name="T25" fmla="*/ 1032 h 1336"/>
              <a:gd name="T26" fmla="*/ 631 w 1178"/>
              <a:gd name="T27" fmla="*/ 1324 h 1336"/>
              <a:gd name="T28" fmla="*/ 589 w 1178"/>
              <a:gd name="T2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78" h="1336">
                <a:moveTo>
                  <a:pt x="589" y="1336"/>
                </a:moveTo>
                <a:cubicBezTo>
                  <a:pt x="574" y="1336"/>
                  <a:pt x="560" y="1332"/>
                  <a:pt x="547" y="1324"/>
                </a:cubicBezTo>
                <a:cubicBezTo>
                  <a:pt x="42" y="1032"/>
                  <a:pt x="42" y="1032"/>
                  <a:pt x="42" y="1032"/>
                </a:cubicBezTo>
                <a:cubicBezTo>
                  <a:pt x="16" y="1017"/>
                  <a:pt x="0" y="989"/>
                  <a:pt x="0" y="959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46"/>
                  <a:pt x="16" y="318"/>
                  <a:pt x="42" y="303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60" y="4"/>
                  <a:pt x="574" y="0"/>
                  <a:pt x="589" y="0"/>
                </a:cubicBezTo>
                <a:cubicBezTo>
                  <a:pt x="604" y="0"/>
                  <a:pt x="618" y="4"/>
                  <a:pt x="631" y="11"/>
                </a:cubicBezTo>
                <a:cubicBezTo>
                  <a:pt x="1136" y="303"/>
                  <a:pt x="1136" y="303"/>
                  <a:pt x="1136" y="303"/>
                </a:cubicBezTo>
                <a:cubicBezTo>
                  <a:pt x="1162" y="318"/>
                  <a:pt x="1178" y="346"/>
                  <a:pt x="1178" y="376"/>
                </a:cubicBezTo>
                <a:cubicBezTo>
                  <a:pt x="1178" y="959"/>
                  <a:pt x="1178" y="959"/>
                  <a:pt x="1178" y="959"/>
                </a:cubicBezTo>
                <a:cubicBezTo>
                  <a:pt x="1178" y="989"/>
                  <a:pt x="1162" y="1017"/>
                  <a:pt x="1136" y="1032"/>
                </a:cubicBezTo>
                <a:cubicBezTo>
                  <a:pt x="631" y="1324"/>
                  <a:pt x="631" y="1324"/>
                  <a:pt x="631" y="1324"/>
                </a:cubicBezTo>
                <a:cubicBezTo>
                  <a:pt x="618" y="1332"/>
                  <a:pt x="604" y="1336"/>
                  <a:pt x="589" y="1336"/>
                </a:cubicBezTo>
                <a:close/>
              </a:path>
            </a:pathLst>
          </a:custGeom>
          <a:noFill/>
          <a:ln w="12700">
            <a:solidFill>
              <a:srgbClr val="CFDEEE"/>
            </a:solidFill>
            <a:prstDash val="sysDot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08579" y="4396071"/>
            <a:ext cx="2374842" cy="22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Job Performance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形 16" descr="饼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000" y="1732927"/>
            <a:ext cx="1440000" cy="14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56391" y="2524359"/>
            <a:ext cx="6626649" cy="193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/>
              <a:t>06</a:t>
            </a:r>
            <a:r>
              <a:rPr lang="zh-CN" altLang="en-US" sz="4400" b="1" dirty="0"/>
              <a:t>：答疑解惑</a:t>
            </a:r>
            <a:endParaRPr lang="zh-CN" altLang="en-US" sz="4400" b="1" dirty="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9" b="30492"/>
          <a:stretch>
            <a:fillRect/>
          </a:stretch>
        </p:blipFill>
        <p:spPr>
          <a:xfrm>
            <a:off x="0" y="0"/>
            <a:ext cx="12192000" cy="52184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35" y="0"/>
            <a:ext cx="12191365" cy="6322695"/>
          </a:xfrm>
          <a:prstGeom prst="rect">
            <a:avLst/>
          </a:prstGeom>
          <a:gradFill>
            <a:gsLst>
              <a:gs pos="66000">
                <a:schemeClr val="accent5">
                  <a:lumMod val="75000"/>
                  <a:alpha val="22000"/>
                </a:schemeClr>
              </a:gs>
              <a:gs pos="0">
                <a:schemeClr val="accent5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波形 3"/>
          <p:cNvSpPr/>
          <p:nvPr/>
        </p:nvSpPr>
        <p:spPr>
          <a:xfrm flipH="1">
            <a:off x="635" y="3491865"/>
            <a:ext cx="12191365" cy="3749040"/>
          </a:xfrm>
          <a:prstGeom prst="wave">
            <a:avLst>
              <a:gd name="adj1" fmla="val 1737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6035" y="1612662"/>
            <a:ext cx="5958840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spc="1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谢谢观看</a:t>
            </a:r>
            <a:endParaRPr lang="zh-CN" altLang="en-US" sz="5400" b="1" spc="1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9064,&quot;width&quot;:19200}"/>
</p:tagLst>
</file>

<file path=ppt/tags/tag2.xml><?xml version="1.0" encoding="utf-8"?>
<p:tagLst xmlns:p="http://schemas.openxmlformats.org/presentationml/2006/main">
  <p:tag name="KSO_WPP_MARK_KEY" val="1650fb91-75d2-4db6-a402-413015b14b42"/>
  <p:tag name="COMMONDATA" val="eyJjb3VudCI6NywiaGRpZCI6IjhjMTkzYmI0NThiYjc2MDM5NDViMDM5YWE4MDY0ZDVlIiwidXNlckNvdW50Ijo3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2235</Words>
  <Application>WPS 演示</Application>
  <PresentationFormat>宽屏</PresentationFormat>
  <Paragraphs>223</Paragraphs>
  <Slides>25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思源黑体 CN Medium</vt:lpstr>
      <vt:lpstr>黑体</vt:lpstr>
      <vt:lpstr>Arial</vt:lpstr>
      <vt:lpstr>微软雅黑</vt:lpstr>
      <vt:lpstr>阿里巴巴普惠体 H</vt:lpstr>
      <vt:lpstr>OPPOSans B</vt:lpstr>
      <vt:lpstr>等线</vt:lpstr>
      <vt:lpstr>Arial Unicode MS</vt:lpstr>
      <vt:lpstr>等线 Light</vt:lpstr>
      <vt:lpstr>Times New Roman</vt:lpstr>
      <vt:lpstr>Calibri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 珍珍</dc:creator>
  <cp:lastModifiedBy>珠子</cp:lastModifiedBy>
  <cp:revision>41</cp:revision>
  <dcterms:created xsi:type="dcterms:W3CDTF">2020-11-27T12:29:00Z</dcterms:created>
  <dcterms:modified xsi:type="dcterms:W3CDTF">2025-07-07T09:58:46Z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KSOTemplateUUID">
    <vt:lpwstr>v1.0_mb_zPUXjoxgrfW2HMEKLQ7/bg==</vt:lpwstr>
  </property>
  <property fmtid="{D5CDD505-2E9C-101B-9397-08002B2CF9AE}" pid="4" name="ICV">
    <vt:lpwstr>165C83A2C700432883EDDED129B74DDE_13</vt:lpwstr>
  </property>
</Properties>
</file>